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89" r:id="rId9"/>
    <p:sldId id="268" r:id="rId10"/>
    <p:sldId id="261" r:id="rId11"/>
    <p:sldId id="273" r:id="rId12"/>
    <p:sldId id="274" r:id="rId13"/>
    <p:sldId id="275" r:id="rId14"/>
    <p:sldId id="276" r:id="rId15"/>
    <p:sldId id="263" r:id="rId16"/>
    <p:sldId id="271" r:id="rId17"/>
    <p:sldId id="277" r:id="rId18"/>
    <p:sldId id="278" r:id="rId19"/>
    <p:sldId id="262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64" r:id="rId29"/>
    <p:sldId id="287" r:id="rId30"/>
    <p:sldId id="265" r:id="rId31"/>
    <p:sldId id="266" r:id="rId32"/>
    <p:sldId id="272" r:id="rId33"/>
    <p:sldId id="267" r:id="rId34"/>
    <p:sldId id="288" r:id="rId3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27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687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0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45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364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74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865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181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74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97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68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C49BF-618F-48DE-943B-D43694D0FD3C}" type="datetimeFigureOut">
              <a:rPr lang="da-DK" smtClean="0"/>
              <a:t>28-11-2020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0651-C17B-42CB-9BB2-C84A2251F3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966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Analyse af IIP med latente variable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Gangen i analysen</a:t>
            </a:r>
          </a:p>
          <a:p>
            <a:r>
              <a:rPr lang="da-DK" dirty="0" smtClean="0"/>
              <a:t>Faktorscores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84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Faktorscores fra LC-modeller</a:t>
            </a:r>
            <a:br>
              <a:rPr lang="da-DK" dirty="0" smtClean="0"/>
            </a:br>
            <a:r>
              <a:rPr lang="da-DK" dirty="0" smtClean="0"/>
              <a:t>Odense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dirty="0" smtClean="0"/>
              <a:t>- med signifikansangivelser</a:t>
            </a: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22048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plus62data\IIPall\IIP AP LC_faktorscores Odense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476672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524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Splus62data\IIPall\IIP BC LC_faktorscores Odense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4450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5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Splus62data\IIPall\IIP DE LC_faktorscores Odense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9113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456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Splus62data\IIPall\IIP FG LC_faktorscores Odense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7064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935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Splus62data\IIPall\IIP HI LC_faktorscores Odense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Splus62data\IIPall\IIP JK LC_faktorscores Odense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19" y="620688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7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Splus62data\IIPall\IIP LM LC_faktorscores Odense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636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Splus62data\IIPall\IIP NO LC_faktorscores Odense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27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Faktorscores fra LC-modeller</a:t>
            </a:r>
            <a:br>
              <a:rPr lang="da-DK" dirty="0" smtClean="0"/>
            </a:br>
            <a:r>
              <a:rPr lang="da-DK" dirty="0" smtClean="0"/>
              <a:t>E12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sz="2200" dirty="0"/>
              <a:t>- med signifikansangivelser</a:t>
            </a:r>
          </a:p>
        </p:txBody>
      </p:sp>
    </p:spTree>
    <p:extLst>
      <p:ext uri="{BB962C8B-B14F-4D97-AF65-F5344CB8AC3E}">
        <p14:creationId xmlns:p14="http://schemas.microsoft.com/office/powerpoint/2010/main" val="41612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Modellering med latente variable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Traditionel statistik analyserer direkte de observerede variable, typisk sumscores</a:t>
            </a:r>
          </a:p>
          <a:p>
            <a:r>
              <a:rPr lang="da-DK" dirty="0" smtClean="0"/>
              <a:t>Imidlertid er der i psykologiske målinger en høj grad af unik varians (‘fejlvarians’) i de enkelte items, hvilket gør målingerne upræcise</a:t>
            </a:r>
          </a:p>
          <a:p>
            <a:r>
              <a:rPr lang="da-DK" dirty="0" smtClean="0"/>
              <a:t>Med latente variable kan den unikke varians udskilles, således at resultaterne bliver mere præcise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72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plus62data\IIPall\IIP AP LC_faktorscores 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620688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946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Splus62data\IIPall\IIP BC LC_faktorscores 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544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Splus62data\IIPall\IIP DE LC_faktorscores 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3" y="542798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090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Splus62data\IIPall\IIP FG LC_faktorscores 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7255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571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Splus62data\IIPall\IIP HI LC_faktorscores 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715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Splus62data\IIPall\IIP JK LC_faktorscores 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630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Splus62data\IIPall\IIP LM LC_faktorscores 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3611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769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Splus62data\IIPall\IIP NO LC_faktorscores 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4326"/>
            <a:ext cx="7543800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183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 1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På graferne er der nu resultater for alle personer på alle målingstidspunkter fordi de latente modeller med Maximum-</a:t>
            </a:r>
            <a:r>
              <a:rPr lang="da-DK" dirty="0" err="1" smtClean="0"/>
              <a:t>likelihood</a:t>
            </a:r>
            <a:r>
              <a:rPr lang="da-DK" dirty="0" smtClean="0"/>
              <a:t> estimering (ML) udfylder de manglende målinger</a:t>
            </a:r>
          </a:p>
          <a:p>
            <a:r>
              <a:rPr lang="da-DK" dirty="0" smtClean="0"/>
              <a:t>Dette sker ud fra en hypotese om at de manglende data er af MAR-typen</a:t>
            </a:r>
          </a:p>
          <a:p>
            <a:r>
              <a:rPr lang="da-DK" dirty="0" smtClean="0"/>
              <a:t>Dette er imidlertid ikke tilfældet fordi der er tale om NMAR-typen, idet de dårligst scorende ptt i højere grad mangler data fra de senere </a:t>
            </a:r>
            <a:r>
              <a:rPr lang="da-DK" dirty="0" err="1" smtClean="0"/>
              <a:t>waves</a:t>
            </a:r>
            <a:endParaRPr lang="da-DK" dirty="0" smtClean="0"/>
          </a:p>
          <a:p>
            <a:r>
              <a:rPr lang="da-DK" dirty="0" smtClean="0"/>
              <a:t>Der skal derfor foretages en nøjere analyse med anvendelse af andre teknikker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02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Analyse af </a:t>
            </a:r>
            <a:r>
              <a:rPr lang="da-DK" dirty="0" smtClean="0"/>
              <a:t>NMAR-</a:t>
            </a:r>
            <a:r>
              <a:rPr lang="da-DK" dirty="0" err="1" smtClean="0"/>
              <a:t>missingness</a:t>
            </a:r>
            <a:r>
              <a:rPr lang="da-DK" dirty="0" smtClean="0"/>
              <a:t> 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Man opretter en variabel der angiver om der på et datapunkt findes data (sættes = 0) eller mangler data (sættes = 1)</a:t>
            </a:r>
          </a:p>
          <a:p>
            <a:r>
              <a:rPr lang="da-DK" dirty="0" smtClean="0"/>
              <a:t>Denne variabel anvendes i forskellige mulige metoder til at finde plausible værdier at indsætte (</a:t>
            </a:r>
            <a:r>
              <a:rPr lang="da-DK" dirty="0" err="1" smtClean="0"/>
              <a:t>imputere</a:t>
            </a:r>
            <a:r>
              <a:rPr lang="da-DK" dirty="0" smtClean="0"/>
              <a:t>) på de tomme pladser</a:t>
            </a:r>
          </a:p>
          <a:p>
            <a:r>
              <a:rPr lang="da-DK" dirty="0" smtClean="0"/>
              <a:t>De forskellige metoder bygger på forskellige hypoteser om årsagerne til </a:t>
            </a:r>
            <a:r>
              <a:rPr lang="da-DK" dirty="0" err="1" smtClean="0"/>
              <a:t>missingness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73652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Modellering med latente variable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Endvidere giver disse modeller mulighed for at vurdere kvaliteten af de enkelte items og tage højde for deres forskellighed, </a:t>
            </a:r>
          </a:p>
          <a:p>
            <a:r>
              <a:rPr lang="da-DK" dirty="0" smtClean="0"/>
              <a:t>samt undersøge om testen forholder sig ensartet på de forskellige måletidspunkter (målingsinvarians)</a:t>
            </a:r>
          </a:p>
          <a:p>
            <a:r>
              <a:rPr lang="da-DK" dirty="0" smtClean="0"/>
              <a:t>IIP har vist sig i undersøgelsen at have rimeligt gode egenskaber og rimelig god målingsinvarians over de gentagne målinger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47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 af NMAR-</a:t>
            </a:r>
            <a:r>
              <a:rPr lang="da-DK" dirty="0" err="1" smtClean="0"/>
              <a:t>missingness</a:t>
            </a:r>
            <a:r>
              <a:rPr lang="da-DK" dirty="0" smtClean="0"/>
              <a:t>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A) Man kan anvende en ad hoc-metode hvor der til </a:t>
            </a:r>
            <a:r>
              <a:rPr lang="da-DK" dirty="0" err="1" smtClean="0"/>
              <a:t>imputerede</a:t>
            </a:r>
            <a:r>
              <a:rPr lang="da-DK" dirty="0" smtClean="0"/>
              <a:t> </a:t>
            </a:r>
            <a:r>
              <a:rPr lang="da-DK" dirty="0"/>
              <a:t>værdier for de manglende data </a:t>
            </a:r>
            <a:r>
              <a:rPr lang="da-DK" dirty="0" smtClean="0"/>
              <a:t>(under MAR-forudsætning) tilføjes en konstant </a:t>
            </a:r>
          </a:p>
          <a:p>
            <a:pPr lvl="1"/>
            <a:r>
              <a:rPr lang="da-DK" dirty="0" smtClean="0"/>
              <a:t>med afprøvning af forskellige konstanter kan man sammenligne resultaterne (= </a:t>
            </a:r>
            <a:r>
              <a:rPr lang="da-DK" dirty="0" err="1" smtClean="0"/>
              <a:t>sensitivity</a:t>
            </a:r>
            <a:r>
              <a:rPr lang="da-DK" dirty="0" smtClean="0"/>
              <a:t> </a:t>
            </a:r>
            <a:r>
              <a:rPr lang="da-DK" dirty="0" err="1" smtClean="0"/>
              <a:t>analysis</a:t>
            </a:r>
            <a:r>
              <a:rPr lang="da-DK" dirty="0" smtClean="0"/>
              <a:t>) </a:t>
            </a:r>
          </a:p>
          <a:p>
            <a:r>
              <a:rPr lang="da-DK" dirty="0" smtClean="0"/>
              <a:t>B) Der findes to forskellige systematiske metoder:</a:t>
            </a:r>
            <a:endParaRPr lang="da-DK" dirty="0"/>
          </a:p>
          <a:p>
            <a:r>
              <a:rPr lang="da-DK" dirty="0" err="1" smtClean="0"/>
              <a:t>Selection</a:t>
            </a:r>
            <a:r>
              <a:rPr lang="da-DK" dirty="0" smtClean="0"/>
              <a:t> model</a:t>
            </a:r>
          </a:p>
          <a:p>
            <a:pPr lvl="1"/>
            <a:r>
              <a:rPr lang="da-DK" dirty="0" smtClean="0"/>
              <a:t>En regressionsligning beskriver </a:t>
            </a:r>
            <a:r>
              <a:rPr lang="da-DK" dirty="0" err="1" smtClean="0"/>
              <a:t>missingness</a:t>
            </a:r>
            <a:endParaRPr lang="da-DK" dirty="0" smtClean="0"/>
          </a:p>
          <a:p>
            <a:r>
              <a:rPr lang="da-DK" dirty="0" smtClean="0"/>
              <a:t>Pattern mixture model</a:t>
            </a:r>
          </a:p>
          <a:p>
            <a:pPr lvl="1"/>
            <a:r>
              <a:rPr lang="da-DK" dirty="0" smtClean="0"/>
              <a:t>Samplet stratificeres efter typer af </a:t>
            </a:r>
            <a:r>
              <a:rPr lang="da-DK" dirty="0" err="1" smtClean="0"/>
              <a:t>missingness</a:t>
            </a:r>
            <a:r>
              <a:rPr lang="da-DK" dirty="0" smtClean="0"/>
              <a:t> og parametre estimeres for hver type for sig og sammenfattes til sidst - vægtet efter hyppighed af </a:t>
            </a:r>
            <a:r>
              <a:rPr lang="da-DK" dirty="0" err="1" smtClean="0"/>
              <a:t>missingtyperne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74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Et andet problem med de anvendte LC-modeller er at de har dårlige </a:t>
            </a:r>
            <a:r>
              <a:rPr lang="da-DK" dirty="0" err="1" smtClean="0"/>
              <a:t>fit</a:t>
            </a:r>
            <a:r>
              <a:rPr lang="da-DK" dirty="0" smtClean="0"/>
              <a:t>-indekser</a:t>
            </a:r>
          </a:p>
          <a:p>
            <a:r>
              <a:rPr lang="da-DK" dirty="0" smtClean="0"/>
              <a:t>Dette skyldes at der er for få patienter til at give tilstrækkeligt gode modeller</a:t>
            </a:r>
          </a:p>
          <a:p>
            <a:r>
              <a:rPr lang="da-DK" dirty="0" smtClean="0"/>
              <a:t>Dette kan bedres ved i stedet for at anvende Maximum-</a:t>
            </a:r>
            <a:r>
              <a:rPr lang="da-DK" dirty="0" err="1" smtClean="0"/>
              <a:t>likelihood</a:t>
            </a:r>
            <a:r>
              <a:rPr lang="da-DK" dirty="0" smtClean="0"/>
              <a:t>-estimering, at anvende </a:t>
            </a:r>
            <a:r>
              <a:rPr lang="da-DK" dirty="0" err="1" smtClean="0"/>
              <a:t>Bayesisk</a:t>
            </a:r>
            <a:r>
              <a:rPr lang="da-DK" dirty="0" smtClean="0"/>
              <a:t> estimering, som er bedre ved små samples</a:t>
            </a:r>
          </a:p>
        </p:txBody>
      </p:sp>
    </p:spTree>
    <p:extLst>
      <p:ext uri="{BB962C8B-B14F-4D97-AF65-F5344CB8AC3E}">
        <p14:creationId xmlns:p14="http://schemas.microsoft.com/office/powerpoint/2010/main" val="5114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 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Der er gennemført analyser med </a:t>
            </a:r>
            <a:r>
              <a:rPr lang="da-DK" dirty="0" err="1" smtClean="0"/>
              <a:t>Bayes</a:t>
            </a:r>
            <a:r>
              <a:rPr lang="da-DK" dirty="0" smtClean="0"/>
              <a:t>-estimering</a:t>
            </a:r>
          </a:p>
          <a:p>
            <a:r>
              <a:rPr lang="da-DK" dirty="0" smtClean="0"/>
              <a:t>Disse modeller giver gennemgående bedre </a:t>
            </a:r>
            <a:r>
              <a:rPr lang="da-DK" dirty="0" err="1" smtClean="0"/>
              <a:t>fit</a:t>
            </a:r>
            <a:r>
              <a:rPr lang="da-DK" dirty="0" smtClean="0"/>
              <a:t>-indekser (= bedre modeller)</a:t>
            </a:r>
          </a:p>
          <a:p>
            <a:r>
              <a:rPr lang="da-DK" dirty="0" smtClean="0"/>
              <a:t>Imidlertid er der endnu ikke kommet løsning på hvorledes </a:t>
            </a:r>
            <a:r>
              <a:rPr lang="da-DK" dirty="0" err="1" smtClean="0"/>
              <a:t>effect</a:t>
            </a:r>
            <a:r>
              <a:rPr lang="da-DK" dirty="0" smtClean="0"/>
              <a:t> </a:t>
            </a:r>
            <a:r>
              <a:rPr lang="da-DK" dirty="0" err="1" smtClean="0"/>
              <a:t>coding</a:t>
            </a:r>
            <a:r>
              <a:rPr lang="da-DK" dirty="0" smtClean="0"/>
              <a:t> kan bruges med </a:t>
            </a:r>
            <a:r>
              <a:rPr lang="da-DK" dirty="0" err="1" smtClean="0"/>
              <a:t>Bayesiske</a:t>
            </a:r>
            <a:r>
              <a:rPr lang="da-DK" dirty="0" smtClean="0"/>
              <a:t> modeller, således at factorscores kan måles på skala der er tilnærmelsesvis den samme som sumscores</a:t>
            </a:r>
          </a:p>
          <a:p>
            <a:r>
              <a:rPr lang="da-DK" dirty="0" smtClean="0"/>
              <a:t>I ovenstående grafer er der derfor vist factorscores beregnet med ML-estimering, mens de angivne signifikanstørrelser er beregnet med </a:t>
            </a:r>
            <a:r>
              <a:rPr lang="da-DK" dirty="0" err="1" smtClean="0"/>
              <a:t>Bayes</a:t>
            </a:r>
            <a:r>
              <a:rPr lang="da-DK" dirty="0" smtClean="0"/>
              <a:t>-modellerne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00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Fortsat analyse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Der er altså to spor der skal gennemarbejdes</a:t>
            </a:r>
          </a:p>
          <a:p>
            <a:r>
              <a:rPr lang="da-DK" dirty="0" smtClean="0"/>
              <a:t>Der skal foretages relevante analyser for NMAR-data (hvilket vil kunne ændre på det samlede billede der er fundet indtil nu)</a:t>
            </a:r>
          </a:p>
          <a:p>
            <a:r>
              <a:rPr lang="da-DK" dirty="0" smtClean="0"/>
              <a:t>Der skal findes en måde til at beregne faktorscores med </a:t>
            </a:r>
            <a:r>
              <a:rPr lang="da-DK" dirty="0" err="1" smtClean="0"/>
              <a:t>effectscodingsmetoden</a:t>
            </a:r>
            <a:r>
              <a:rPr lang="da-DK" dirty="0" smtClean="0"/>
              <a:t> sammen med </a:t>
            </a:r>
            <a:r>
              <a:rPr lang="da-DK" dirty="0" err="1" smtClean="0"/>
              <a:t>Bayes-estimatoren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5963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Litteratur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Geiser</a:t>
            </a:r>
            <a:r>
              <a:rPr lang="da-DK" dirty="0" smtClean="0"/>
              <a:t>, C. (2013). </a:t>
            </a:r>
            <a:r>
              <a:rPr lang="da-DK" i="1" dirty="0" smtClean="0"/>
              <a:t>Data </a:t>
            </a:r>
            <a:r>
              <a:rPr lang="da-DK" i="1" dirty="0" err="1" smtClean="0"/>
              <a:t>analysis</a:t>
            </a:r>
            <a:r>
              <a:rPr lang="da-DK" i="1" dirty="0" smtClean="0"/>
              <a:t> with </a:t>
            </a:r>
            <a:r>
              <a:rPr lang="da-DK" i="1" dirty="0" err="1" smtClean="0"/>
              <a:t>Mplus</a:t>
            </a:r>
            <a:r>
              <a:rPr lang="da-DK" i="1" dirty="0" smtClean="0"/>
              <a:t>. </a:t>
            </a:r>
            <a:r>
              <a:rPr lang="da-DK" dirty="0" smtClean="0"/>
              <a:t>New York: </a:t>
            </a:r>
            <a:r>
              <a:rPr lang="da-DK" dirty="0" err="1" smtClean="0"/>
              <a:t>Guilford</a:t>
            </a:r>
            <a:r>
              <a:rPr lang="da-DK" dirty="0" smtClean="0"/>
              <a:t>.</a:t>
            </a:r>
          </a:p>
          <a:p>
            <a:r>
              <a:rPr lang="da-DK" dirty="0" smtClean="0"/>
              <a:t>Little, T.D., </a:t>
            </a:r>
            <a:r>
              <a:rPr lang="da-DK" dirty="0" err="1" smtClean="0"/>
              <a:t>Slegers</a:t>
            </a:r>
            <a:r>
              <a:rPr lang="da-DK" dirty="0" smtClean="0"/>
              <a:t>, D.W. &amp; </a:t>
            </a:r>
            <a:r>
              <a:rPr lang="da-DK" dirty="0" err="1" smtClean="0"/>
              <a:t>Gard</a:t>
            </a:r>
            <a:r>
              <a:rPr lang="da-DK" dirty="0" smtClean="0"/>
              <a:t>, N.A. (2006). A non-</a:t>
            </a:r>
            <a:r>
              <a:rPr lang="da-DK" dirty="0" err="1" smtClean="0"/>
              <a:t>arbitrary</a:t>
            </a:r>
            <a:r>
              <a:rPr lang="da-DK" dirty="0" smtClean="0"/>
              <a:t> </a:t>
            </a:r>
            <a:r>
              <a:rPr lang="da-DK" dirty="0" err="1" smtClean="0"/>
              <a:t>method</a:t>
            </a:r>
            <a:r>
              <a:rPr lang="da-DK" dirty="0" smtClean="0"/>
              <a:t> of </a:t>
            </a:r>
            <a:r>
              <a:rPr lang="da-DK" dirty="0" err="1" smtClean="0"/>
              <a:t>identifying</a:t>
            </a:r>
            <a:r>
              <a:rPr lang="da-DK" dirty="0" smtClean="0"/>
              <a:t> and </a:t>
            </a:r>
            <a:r>
              <a:rPr lang="da-DK" dirty="0" err="1" smtClean="0"/>
              <a:t>scaling</a:t>
            </a:r>
            <a:r>
              <a:rPr lang="da-DK" dirty="0" smtClean="0"/>
              <a:t> latent variables in SEM and MACS models. </a:t>
            </a:r>
            <a:r>
              <a:rPr lang="da-DK" i="1" dirty="0" err="1" smtClean="0"/>
              <a:t>Structural</a:t>
            </a:r>
            <a:r>
              <a:rPr lang="da-DK" i="1" dirty="0" smtClean="0"/>
              <a:t> Equation </a:t>
            </a:r>
            <a:r>
              <a:rPr lang="da-DK" i="1" dirty="0" err="1" smtClean="0"/>
              <a:t>Modeling</a:t>
            </a:r>
            <a:r>
              <a:rPr lang="da-DK" dirty="0" smtClean="0"/>
              <a:t>, </a:t>
            </a:r>
            <a:r>
              <a:rPr lang="da-DK" i="1" dirty="0" smtClean="0"/>
              <a:t>13</a:t>
            </a:r>
            <a:r>
              <a:rPr lang="da-DK" dirty="0" smtClean="0"/>
              <a:t>(1), 59-72.</a:t>
            </a:r>
          </a:p>
        </p:txBody>
      </p:sp>
    </p:spTree>
    <p:extLst>
      <p:ext uri="{BB962C8B-B14F-4D97-AF65-F5344CB8AC3E}">
        <p14:creationId xmlns:p14="http://schemas.microsoft.com/office/powerpoint/2010/main" val="63813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Metodevarians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Den unikke varians (‘fejlvariansen’) ved en måling kan opdeles i den systematisk unikke varians, som stammer fra det særlige ved det enkelte item, den systematiske varians som stammer fra personens indstilling til undersøgelsen, samt usystematiske tilfældigheder ved testningen</a:t>
            </a:r>
          </a:p>
          <a:p>
            <a:r>
              <a:rPr lang="da-DK" dirty="0" smtClean="0"/>
              <a:t>De to første betegnes som metodevarians</a:t>
            </a:r>
          </a:p>
          <a:p>
            <a:r>
              <a:rPr lang="da-DK" dirty="0" smtClean="0"/>
              <a:t>Den systematiske varians fra de enkelte items er i undersøgelsen vurderet med latente variable for </a:t>
            </a:r>
            <a:r>
              <a:rPr lang="da-DK" dirty="0" err="1" smtClean="0"/>
              <a:t>itemspecifikke</a:t>
            </a:r>
            <a:r>
              <a:rPr lang="da-DK" dirty="0" smtClean="0"/>
              <a:t> faktorer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51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</a:t>
            </a:r>
            <a:r>
              <a:rPr lang="da-DK" dirty="0" err="1" smtClean="0"/>
              <a:t>temspecifikke</a:t>
            </a:r>
            <a:r>
              <a:rPr lang="da-DK" dirty="0" smtClean="0"/>
              <a:t> faktorer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Ved tværsnitsundersøgelser kan det være vanskeligt at vurdere den metodevarians der stammer fra de enkelte items</a:t>
            </a:r>
          </a:p>
          <a:p>
            <a:pPr lvl="1"/>
            <a:r>
              <a:rPr lang="da-DK" dirty="0" smtClean="0"/>
              <a:t>Dette kan dog gøres hvis man samtidigt måler flere egenskaber med samme sæt metoder (multiple </a:t>
            </a:r>
            <a:r>
              <a:rPr lang="da-DK" dirty="0" err="1" smtClean="0"/>
              <a:t>trait</a:t>
            </a:r>
            <a:r>
              <a:rPr lang="da-DK" dirty="0" smtClean="0"/>
              <a:t>, multiple </a:t>
            </a:r>
            <a:r>
              <a:rPr lang="da-DK" dirty="0" err="1" smtClean="0"/>
              <a:t>methods</a:t>
            </a:r>
            <a:r>
              <a:rPr lang="da-DK" dirty="0" smtClean="0"/>
              <a:t>: MTMM-design)</a:t>
            </a:r>
          </a:p>
          <a:p>
            <a:r>
              <a:rPr lang="da-DK" dirty="0" smtClean="0"/>
              <a:t>I </a:t>
            </a:r>
            <a:r>
              <a:rPr lang="da-DK" dirty="0" err="1" smtClean="0"/>
              <a:t>longitudinelle</a:t>
            </a:r>
            <a:r>
              <a:rPr lang="da-DK" dirty="0" smtClean="0"/>
              <a:t> undersøgelser kan det imidlertid gøres enklere ved at anvende samme item fra forskellige </a:t>
            </a:r>
            <a:r>
              <a:rPr lang="da-DK" dirty="0" err="1" smtClean="0"/>
              <a:t>waves</a:t>
            </a:r>
            <a:r>
              <a:rPr lang="da-DK" dirty="0" smtClean="0"/>
              <a:t> til at opstille en række latente faktorer (</a:t>
            </a:r>
            <a:r>
              <a:rPr lang="da-DK" dirty="0" err="1" smtClean="0"/>
              <a:t>Geiser</a:t>
            </a:r>
            <a:r>
              <a:rPr lang="da-DK" dirty="0" smtClean="0"/>
              <a:t>, 2013)</a:t>
            </a:r>
          </a:p>
          <a:p>
            <a:r>
              <a:rPr lang="da-DK" dirty="0" smtClean="0"/>
              <a:t>I undersøgelsen er der 8 gentagne items for hver skala, og der indgår derfor i modellerne 7 </a:t>
            </a:r>
            <a:r>
              <a:rPr lang="da-DK" dirty="0" err="1" smtClean="0"/>
              <a:t>itemspecifikke</a:t>
            </a:r>
            <a:r>
              <a:rPr lang="da-DK" dirty="0" smtClean="0"/>
              <a:t> faktorer (idet det ene item bruges til at ‘forankre’ de øvrige) </a:t>
            </a:r>
          </a:p>
          <a:p>
            <a:r>
              <a:rPr lang="da-DK" dirty="0" smtClean="0"/>
              <a:t>Dette viser sig at forbedre modellerne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18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Longitudinelle</a:t>
            </a:r>
            <a:r>
              <a:rPr lang="da-DK" dirty="0" smtClean="0"/>
              <a:t> modeller 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Der er to forskellige muligheder:</a:t>
            </a:r>
          </a:p>
          <a:p>
            <a:r>
              <a:rPr lang="da-DK" b="1" dirty="0" smtClean="0"/>
              <a:t>Growth </a:t>
            </a:r>
            <a:r>
              <a:rPr lang="da-DK" b="1" dirty="0" err="1" smtClean="0"/>
              <a:t>modeling</a:t>
            </a:r>
            <a:r>
              <a:rPr lang="da-DK" dirty="0" smtClean="0"/>
              <a:t>: at beskrive ændringskurverne i stedet for direkte at sammenligne resultaterne fra de enkelte målingsgange (</a:t>
            </a:r>
            <a:r>
              <a:rPr lang="da-DK" dirty="0" err="1" smtClean="0"/>
              <a:t>waves</a:t>
            </a:r>
            <a:r>
              <a:rPr lang="da-DK" dirty="0" smtClean="0"/>
              <a:t>)</a:t>
            </a:r>
          </a:p>
          <a:p>
            <a:r>
              <a:rPr lang="da-DK" b="1" dirty="0" smtClean="0"/>
              <a:t>Latent Change score (LC)</a:t>
            </a:r>
            <a:r>
              <a:rPr lang="da-DK" dirty="0" smtClean="0"/>
              <a:t>: at beskrive resultater fra </a:t>
            </a:r>
            <a:r>
              <a:rPr lang="da-DK" dirty="0" smtClean="0"/>
              <a:t>en</a:t>
            </a:r>
            <a:r>
              <a:rPr lang="da-DK" dirty="0" smtClean="0"/>
              <a:t> måling </a:t>
            </a:r>
            <a:r>
              <a:rPr lang="da-DK" dirty="0" smtClean="0"/>
              <a:t>som bestående af den latente variabel fra </a:t>
            </a:r>
            <a:r>
              <a:rPr lang="da-DK" dirty="0" smtClean="0"/>
              <a:t>en anden måling </a:t>
            </a:r>
            <a:r>
              <a:rPr lang="da-DK" dirty="0" smtClean="0"/>
              <a:t>samt en latent variabel der viser ændringen mellem de to </a:t>
            </a:r>
            <a:r>
              <a:rPr lang="da-DK" dirty="0" smtClean="0"/>
              <a:t>målinger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13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Longitudinelle</a:t>
            </a:r>
            <a:r>
              <a:rPr lang="da-DK" dirty="0" smtClean="0"/>
              <a:t> modeller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Sumscores fra Odensesamplet viser stort set samme niveau mellem </a:t>
            </a:r>
            <a:r>
              <a:rPr lang="da-DK" dirty="0" err="1" smtClean="0"/>
              <a:t>wave</a:t>
            </a:r>
            <a:r>
              <a:rPr lang="da-DK" dirty="0" smtClean="0"/>
              <a:t> 1 og 4, et fald til </a:t>
            </a:r>
            <a:r>
              <a:rPr lang="da-DK" dirty="0" err="1" smtClean="0"/>
              <a:t>wave</a:t>
            </a:r>
            <a:r>
              <a:rPr lang="da-DK" dirty="0" smtClean="0"/>
              <a:t> 7 og derefter samme niveau ved </a:t>
            </a:r>
            <a:r>
              <a:rPr lang="da-DK" dirty="0" err="1" smtClean="0"/>
              <a:t>wave</a:t>
            </a:r>
            <a:r>
              <a:rPr lang="da-DK" dirty="0" smtClean="0"/>
              <a:t> 8</a:t>
            </a:r>
          </a:p>
          <a:p>
            <a:r>
              <a:rPr lang="da-DK" dirty="0" smtClean="0"/>
              <a:t>Sumscores fra E12 viser stort set samme niveau mellem </a:t>
            </a:r>
            <a:r>
              <a:rPr lang="da-DK" dirty="0" err="1" smtClean="0"/>
              <a:t>wave</a:t>
            </a:r>
            <a:r>
              <a:rPr lang="da-DK" dirty="0" smtClean="0"/>
              <a:t> 1 og 7 og et fald til </a:t>
            </a:r>
            <a:r>
              <a:rPr lang="da-DK" dirty="0" err="1" smtClean="0"/>
              <a:t>wave</a:t>
            </a:r>
            <a:r>
              <a:rPr lang="da-DK" dirty="0" smtClean="0"/>
              <a:t> 8</a:t>
            </a:r>
          </a:p>
          <a:p>
            <a:r>
              <a:rPr lang="da-DK" dirty="0" smtClean="0"/>
              <a:t>Selvom der bagved kunne ligge en kontinuert forbedring der ville kunne beskrives med en regelmæssig kurve, kan dette ikke konstateres ud fra data, og Growth </a:t>
            </a:r>
            <a:r>
              <a:rPr lang="da-DK" dirty="0" err="1" smtClean="0"/>
              <a:t>modelling</a:t>
            </a:r>
            <a:r>
              <a:rPr lang="da-DK" dirty="0" smtClean="0"/>
              <a:t> er derfor ikke anvendelig</a:t>
            </a:r>
          </a:p>
          <a:p>
            <a:r>
              <a:rPr lang="da-DK" dirty="0" smtClean="0"/>
              <a:t>Derfor er implementeret en række  LC-modeller</a:t>
            </a:r>
          </a:p>
          <a:p>
            <a:r>
              <a:rPr lang="da-DK" dirty="0" smtClean="0"/>
              <a:t>Dette kan dog ændre sig efter analyse af missing data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65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Longitudinelle</a:t>
            </a:r>
            <a:r>
              <a:rPr lang="da-DK" dirty="0"/>
              <a:t> modeller </a:t>
            </a:r>
            <a:r>
              <a:rPr lang="da-DK" dirty="0" smtClean="0"/>
              <a:t>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 anvendte LC-modeller beskriver ændringer fra hver </a:t>
            </a:r>
            <a:r>
              <a:rPr lang="da-DK" dirty="0" err="1" smtClean="0"/>
              <a:t>wave</a:t>
            </a:r>
            <a:r>
              <a:rPr lang="da-DK" dirty="0" smtClean="0"/>
              <a:t> til den efterfølgende </a:t>
            </a:r>
            <a:r>
              <a:rPr lang="da-DK" dirty="0" err="1" smtClean="0"/>
              <a:t>wave</a:t>
            </a:r>
            <a:endParaRPr lang="da-DK" dirty="0" smtClean="0"/>
          </a:p>
          <a:p>
            <a:r>
              <a:rPr lang="da-DK" dirty="0" smtClean="0"/>
              <a:t>Det er muligt i stedet at beskrive ændringer for hver </a:t>
            </a:r>
            <a:r>
              <a:rPr lang="da-DK" dirty="0" err="1" smtClean="0"/>
              <a:t>wave</a:t>
            </a:r>
            <a:r>
              <a:rPr lang="da-DK" dirty="0" smtClean="0"/>
              <a:t> set i forhold til udgangspunktet, første </a:t>
            </a:r>
            <a:r>
              <a:rPr lang="da-DK" dirty="0" err="1" smtClean="0"/>
              <a:t>wave</a:t>
            </a:r>
            <a:endParaRPr lang="da-DK" dirty="0" smtClean="0"/>
          </a:p>
          <a:p>
            <a:r>
              <a:rPr lang="da-DK" dirty="0" smtClean="0"/>
              <a:t>Metoderne giver identiske resultater, men henholdsvis med </a:t>
            </a:r>
            <a:r>
              <a:rPr lang="da-DK" dirty="0" err="1" smtClean="0"/>
              <a:t>focus</a:t>
            </a:r>
            <a:r>
              <a:rPr lang="da-DK" dirty="0" smtClean="0"/>
              <a:t> på ændringsprocessen og behandlingseffekten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2186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Skala for faktorscores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Der anvendes traditionelt to mulige måder at tildele skalaer til de latente faktorer ved latente modeller:</a:t>
            </a:r>
          </a:p>
          <a:p>
            <a:pPr lvl="1"/>
            <a:r>
              <a:rPr lang="da-DK" dirty="0" smtClean="0"/>
              <a:t>Skalaen defineres ved et af de anvendte items</a:t>
            </a:r>
          </a:p>
          <a:p>
            <a:pPr lvl="1"/>
            <a:r>
              <a:rPr lang="da-DK" dirty="0" smtClean="0"/>
              <a:t>Skalaen defineres ved at have gennemsnit 0 og varians 1</a:t>
            </a:r>
          </a:p>
          <a:p>
            <a:r>
              <a:rPr lang="da-DK" dirty="0" smtClean="0"/>
              <a:t>Begge muligheder bevirker at sammenligning med de oprindelige scores er vanskelig</a:t>
            </a:r>
          </a:p>
          <a:p>
            <a:r>
              <a:rPr lang="da-DK" dirty="0" smtClean="0"/>
              <a:t>Imidlertid er her anvendt ‘</a:t>
            </a:r>
            <a:r>
              <a:rPr lang="da-DK" dirty="0" err="1" smtClean="0"/>
              <a:t>effects</a:t>
            </a:r>
            <a:r>
              <a:rPr lang="da-DK" dirty="0" smtClean="0"/>
              <a:t> </a:t>
            </a:r>
            <a:r>
              <a:rPr lang="da-DK" dirty="0" err="1" smtClean="0"/>
              <a:t>coding</a:t>
            </a:r>
            <a:r>
              <a:rPr lang="da-DK" dirty="0" smtClean="0"/>
              <a:t>’, som fastlægger skalaen ud fra et gennemsnit af </a:t>
            </a:r>
            <a:r>
              <a:rPr lang="da-DK" dirty="0" err="1" smtClean="0"/>
              <a:t>loadings</a:t>
            </a:r>
            <a:r>
              <a:rPr lang="da-DK" dirty="0" smtClean="0"/>
              <a:t> til de anvendte items, hvilket giver tilnærmelsesvist samme skala som for de observerede sumscores (Little, </a:t>
            </a:r>
            <a:r>
              <a:rPr lang="da-DK" dirty="0" err="1" smtClean="0"/>
              <a:t>Slegers</a:t>
            </a:r>
            <a:r>
              <a:rPr lang="da-DK" dirty="0" smtClean="0"/>
              <a:t> &amp; Card, 2006)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852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1046</Words>
  <Application>Microsoft Office PowerPoint</Application>
  <PresentationFormat>Skærmshow (4:3)</PresentationFormat>
  <Paragraphs>76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34</vt:i4>
      </vt:variant>
    </vt:vector>
  </HeadingPairs>
  <TitlesOfParts>
    <vt:vector size="35" baseType="lpstr">
      <vt:lpstr>Kontortema</vt:lpstr>
      <vt:lpstr>Analyse af IIP med latente variable</vt:lpstr>
      <vt:lpstr>Modellering med latente variable</vt:lpstr>
      <vt:lpstr>Modellering med latente variable 2</vt:lpstr>
      <vt:lpstr>Metodevarians</vt:lpstr>
      <vt:lpstr>Itemspecifikke faktorer</vt:lpstr>
      <vt:lpstr>Longitudinelle modeller 1</vt:lpstr>
      <vt:lpstr>Longitudinelle modeller 2</vt:lpstr>
      <vt:lpstr>Longitudinelle modeller 3</vt:lpstr>
      <vt:lpstr>Skala for faktorscores</vt:lpstr>
      <vt:lpstr>Faktorscores fra LC-modeller Odense  - med signifikansangivelser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Faktorscores fra LC-modeller E12  - med signifikansangivelser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Analyse 1</vt:lpstr>
      <vt:lpstr>Analyse af NMAR-missingness 1</vt:lpstr>
      <vt:lpstr>Analyse af NMAR-missingness 2</vt:lpstr>
      <vt:lpstr>Analyse 2</vt:lpstr>
      <vt:lpstr>Analyse 3</vt:lpstr>
      <vt:lpstr>Fortsat analyse</vt:lpstr>
      <vt:lpstr>Litteratur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af IIP med latente variable</dc:title>
  <dc:creator>Jan Ivanouw</dc:creator>
  <cp:lastModifiedBy>Jan Ivanouw</cp:lastModifiedBy>
  <cp:revision>27</cp:revision>
  <dcterms:created xsi:type="dcterms:W3CDTF">2020-11-18T13:01:21Z</dcterms:created>
  <dcterms:modified xsi:type="dcterms:W3CDTF">2020-11-28T10:26:05Z</dcterms:modified>
</cp:coreProperties>
</file>